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0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32.jpeg" ContentType="image/jpeg"/>
  <Override PartName="/ppt/media/image15.png" ContentType="image/png"/>
  <Override PartName="/ppt/media/image9.png" ContentType="image/png"/>
  <Override PartName="/ppt/media/image8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-1023840" y="5333760"/>
            <a:ext cx="1694160" cy="351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6" descr="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-1023840" y="5333760"/>
            <a:ext cx="1694160" cy="35100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6" descr="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-1023840" y="5333760"/>
            <a:ext cx="1694160" cy="351000"/>
          </a:xfrm>
          <a:prstGeom prst="rect">
            <a:avLst/>
          </a:prstGeom>
          <a:ln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685800" y="358920"/>
            <a:ext cx="7770960" cy="238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r>
              <a:rPr b="1" lang="en-US" sz="6000">
                <a:solidFill>
                  <a:srgbClr val="f7a55b"/>
                </a:solidFill>
                <a:latin typeface="Trebuchet MS"/>
              </a:rPr>
              <a:t>Game of Thrones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6000">
                <a:solidFill>
                  <a:srgbClr val="f7a55b"/>
                </a:solidFill>
                <a:latin typeface="Trebuchet MS"/>
              </a:rPr>
              <a:t>Network Analysis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1143000" y="3602160"/>
            <a:ext cx="6856560" cy="165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9ddad"/>
                </a:solidFill>
                <a:latin typeface="Trebuchet MS"/>
              </a:rPr>
              <a:t>Shaoting Zhang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9ddad"/>
                </a:solidFill>
                <a:latin typeface="Trebuchet MS"/>
              </a:rPr>
              <a:t>Chenglin Yang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572840" y="-182880"/>
            <a:ext cx="5741280" cy="123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2800">
                <a:solidFill>
                  <a:srgbClr val="f7a55b"/>
                </a:solidFill>
                <a:latin typeface="Trebuchet MS"/>
              </a:rPr>
              <a:t>Diffusion Process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4480560" y="1068120"/>
            <a:ext cx="4703400" cy="1308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Problem: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In season 4 King Joffrey is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poisoned in his wedding. How this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message  spread?</a:t>
            </a: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4533120" y="3200400"/>
            <a:ext cx="4519080" cy="1613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Source Node: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Maegaery Tyrell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Pertyr Baelish(main instigator)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Sansa Stark(fiancee)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Cersei Lannister(mother)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restart="whenNotActive" nodeType="interactiveSeq" fill="hold">
                <p:childTnLst>
                  <p:par>
                    <p:cTn id="25" fill="hold"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25760" y="91440"/>
            <a:ext cx="7777080" cy="687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2800">
                <a:solidFill>
                  <a:srgbClr val="f7a55b"/>
                </a:solidFill>
                <a:latin typeface="Trebuchet MS"/>
              </a:rPr>
              <a:t>Modularity</a:t>
            </a:r>
            <a:endParaRPr/>
          </a:p>
        </p:txBody>
      </p:sp>
      <p:sp>
        <p:nvSpPr>
          <p:cNvPr id="162" name="CustomShape 2"/>
          <p:cNvSpPr/>
          <p:nvPr/>
        </p:nvSpPr>
        <p:spPr>
          <a:xfrm>
            <a:off x="167040" y="840240"/>
            <a:ext cx="8610120" cy="117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200">
                <a:solidFill>
                  <a:srgbClr val="f9ddad"/>
                </a:solidFill>
                <a:latin typeface="Trebuchet MS"/>
              </a:rPr>
              <a:t> </a:t>
            </a:r>
            <a:r>
              <a:rPr lang="en-US" sz="2200">
                <a:solidFill>
                  <a:srgbClr val="f9ddad"/>
                </a:solidFill>
                <a:latin typeface="Trebuchet MS"/>
              </a:rPr>
              <a:t>Fraction of edges that connect nodes of the same type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789200"/>
            <a:ext cx="4732200" cy="351324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5271840" y="2561400"/>
            <a:ext cx="3505320" cy="1918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ff0000"/>
                </a:solidFill>
                <a:latin typeface="Trebuchet MS"/>
              </a:rPr>
              <a:t>Right: House Stark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767171"/>
                </a:solidFill>
                <a:latin typeface="Trebuchet MS"/>
              </a:rPr>
              <a:t>Left: House Lannister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c55a11"/>
                </a:solidFill>
                <a:latin typeface="Trebuchet MS"/>
              </a:rPr>
              <a:t>Underside: House Targaryen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67760" y="0"/>
            <a:ext cx="8700840" cy="104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3200">
                <a:solidFill>
                  <a:srgbClr val="f7a55b"/>
                </a:solidFill>
                <a:latin typeface="Trebuchet MS"/>
              </a:rPr>
              <a:t>Introduction</a:t>
            </a: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851400" y="1554480"/>
            <a:ext cx="7039440" cy="191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ffe699"/>
                </a:solidFill>
                <a:latin typeface="Trebuchet MS"/>
              </a:rPr>
              <a:t>Nodes(396) represent characters who ever speaks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ffe699"/>
                </a:solidFill>
                <a:latin typeface="Trebuchet MS"/>
              </a:rPr>
              <a:t>Edges(2334) represent how many times two characters appear in the same scene</a:t>
            </a:r>
            <a:endParaRPr/>
          </a:p>
        </p:txBody>
      </p:sp>
      <p:sp>
        <p:nvSpPr>
          <p:cNvPr id="115" name="CustomShape 3"/>
          <p:cNvSpPr/>
          <p:nvPr/>
        </p:nvSpPr>
        <p:spPr>
          <a:xfrm>
            <a:off x="640080" y="3474720"/>
            <a:ext cx="8228160" cy="228456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CustomShape 4"/>
          <p:cNvSpPr/>
          <p:nvPr/>
        </p:nvSpPr>
        <p:spPr>
          <a:xfrm>
            <a:off x="851400" y="3658320"/>
            <a:ext cx="7222320" cy="191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ffe699"/>
                </a:solidFill>
                <a:latin typeface="Trebuchet MS"/>
              </a:rPr>
              <a:t>Sourses: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e699"/>
                </a:solidFill>
                <a:latin typeface="Trebuchet MS"/>
              </a:rPr>
              <a:t>https://genius.com/albums/Game-of-thrones/Season-1-scripts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e699"/>
                </a:solidFill>
                <a:latin typeface="Trebuchet MS"/>
              </a:rPr>
              <a:t>http://gameofthrones.wikia.com/wiki/Category:Characters?display=page&amp;sort=mostvisited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-70200" y="-5400"/>
            <a:ext cx="8938440" cy="103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2800">
                <a:solidFill>
                  <a:srgbClr val="f7a55b"/>
                </a:solidFill>
                <a:latin typeface="Trebuchet MS"/>
              </a:rPr>
              <a:t>How We Build The Network 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4792680" y="822960"/>
            <a:ext cx="3618720" cy="506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200">
                <a:solidFill>
                  <a:srgbClr val="ffe699"/>
                </a:solidFill>
                <a:latin typeface="Trebuchet MS"/>
              </a:rPr>
              <a:t>First, we scrape all characters' names as nodes from the website.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200">
                <a:solidFill>
                  <a:srgbClr val="ffe699"/>
                </a:solidFill>
                <a:latin typeface="Trebuchet MS"/>
              </a:rPr>
              <a:t>Then we scan the scripts, split each scene and find all names in each scene as a set.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200">
                <a:solidFill>
                  <a:srgbClr val="ffe699"/>
                </a:solidFill>
                <a:latin typeface="Trebuchet MS"/>
              </a:rPr>
              <a:t>Finally we connect all name each other in one set.</a:t>
            </a: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640080" y="3474720"/>
            <a:ext cx="8228160" cy="228456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CustomShape 4"/>
          <p:cNvSpPr/>
          <p:nvPr/>
        </p:nvSpPr>
        <p:spPr>
          <a:xfrm>
            <a:off x="1098360" y="1465200"/>
            <a:ext cx="2193120" cy="191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1" name="CustomShape 5"/>
          <p:cNvSpPr/>
          <p:nvPr/>
        </p:nvSpPr>
        <p:spPr>
          <a:xfrm>
            <a:off x="91440" y="4898160"/>
            <a:ext cx="457056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Arial"/>
              </a:rPr>
              <a:t>Clustering Coefficients</a:t>
            </a:r>
            <a:r>
              <a:rPr lang="en-US">
                <a:solidFill>
                  <a:srgbClr val="00b0f0"/>
                </a:solidFill>
                <a:latin typeface="Trebuchet MS"/>
              </a:rPr>
              <a:t>：</a:t>
            </a:r>
            <a:r>
              <a:rPr lang="en-US">
                <a:solidFill>
                  <a:srgbClr val="00b0f0"/>
                </a:solidFill>
                <a:latin typeface="Arial"/>
              </a:rPr>
              <a:t>0.278443813324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childTnLst>
                  <p:par>
                    <p:cTn id="8" fill="hold"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337680" y="-91440"/>
            <a:ext cx="8805240" cy="109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2800">
                <a:solidFill>
                  <a:srgbClr val="f7a55b"/>
                </a:solidFill>
                <a:latin typeface="Trebuchet MS"/>
              </a:rPr>
              <a:t>Network Limitations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5255640" y="1259640"/>
            <a:ext cx="3612600" cy="1553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000">
                <a:solidFill>
                  <a:srgbClr val="ffe699"/>
                </a:solidFill>
                <a:latin typeface="Trebuchet MS"/>
              </a:rPr>
              <a:t>Our list of characters is from book, so many nodes don't talk in the scripts, just as references.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000">
                <a:solidFill>
                  <a:srgbClr val="ffe699"/>
                </a:solidFill>
                <a:latin typeface="Trebuchet MS"/>
              </a:rPr>
              <a:t>Some nodes don't point to one person, such as soldier, man, dwarf. They have an effect on our analysis.</a:t>
            </a:r>
            <a:endParaRPr/>
          </a:p>
        </p:txBody>
      </p:sp>
      <p:sp>
        <p:nvSpPr>
          <p:cNvPr id="124" name="CustomShape 3"/>
          <p:cNvSpPr/>
          <p:nvPr/>
        </p:nvSpPr>
        <p:spPr>
          <a:xfrm>
            <a:off x="640080" y="3474720"/>
            <a:ext cx="8228160" cy="228456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CustomShape 4"/>
          <p:cNvSpPr/>
          <p:nvPr/>
        </p:nvSpPr>
        <p:spPr>
          <a:xfrm>
            <a:off x="5486400" y="5212080"/>
            <a:ext cx="2193120" cy="191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26" name="图片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914400"/>
            <a:ext cx="4845240" cy="433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640080" y="91440"/>
            <a:ext cx="79902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2800">
                <a:solidFill>
                  <a:srgbClr val="f7a55b"/>
                </a:solidFill>
                <a:latin typeface="Trebuchet MS"/>
              </a:rPr>
              <a:t>Diameter &amp; Path</a:t>
            </a:r>
            <a:endParaRPr/>
          </a:p>
        </p:txBody>
      </p:sp>
      <p:pic>
        <p:nvPicPr>
          <p:cNvPr id="12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47000" y="884880"/>
            <a:ext cx="6130800" cy="286308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3831480" y="3841560"/>
            <a:ext cx="1653840" cy="363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e699"/>
                </a:solidFill>
                <a:latin typeface="Arial"/>
              </a:rPr>
              <a:t>diameter  == 7</a:t>
            </a: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149400" y="4331880"/>
            <a:ext cx="8886600" cy="63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e699"/>
                </a:solidFill>
                <a:latin typeface="Trebuchet MS"/>
              </a:rPr>
              <a:t>Septon EdmureTully JaimeLannister MaceTyrell ThinMan  Jaqen H'ghar Waif</a:t>
            </a:r>
            <a:endParaRPr/>
          </a:p>
        </p:txBody>
      </p:sp>
      <p:pic>
        <p:nvPicPr>
          <p:cNvPr id="131" name="图片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26480" y="4754880"/>
            <a:ext cx="1125720" cy="1371240"/>
          </a:xfrm>
          <a:prstGeom prst="rect">
            <a:avLst/>
          </a:prstGeom>
          <a:ln>
            <a:noFill/>
          </a:ln>
        </p:spPr>
      </p:pic>
      <p:pic>
        <p:nvPicPr>
          <p:cNvPr id="132" name="图片 1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583680" y="4768920"/>
            <a:ext cx="1096920" cy="1357200"/>
          </a:xfrm>
          <a:prstGeom prst="rect">
            <a:avLst/>
          </a:prstGeom>
          <a:ln>
            <a:noFill/>
          </a:ln>
        </p:spPr>
      </p:pic>
      <p:pic>
        <p:nvPicPr>
          <p:cNvPr id="133" name="图片 1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188680" y="4754880"/>
            <a:ext cx="1211760" cy="1461960"/>
          </a:xfrm>
          <a:prstGeom prst="rect">
            <a:avLst/>
          </a:prstGeom>
          <a:ln>
            <a:noFill/>
          </a:ln>
        </p:spPr>
      </p:pic>
      <p:pic>
        <p:nvPicPr>
          <p:cNvPr id="134" name="图片 1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931920" y="4754880"/>
            <a:ext cx="1067040" cy="1462680"/>
          </a:xfrm>
          <a:prstGeom prst="rect">
            <a:avLst/>
          </a:prstGeom>
          <a:ln>
            <a:noFill/>
          </a:ln>
        </p:spPr>
      </p:pic>
      <p:pic>
        <p:nvPicPr>
          <p:cNvPr id="135" name="图片 13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560320" y="4754880"/>
            <a:ext cx="1133280" cy="1405080"/>
          </a:xfrm>
          <a:prstGeom prst="rect">
            <a:avLst/>
          </a:prstGeom>
          <a:ln>
            <a:noFill/>
          </a:ln>
        </p:spPr>
      </p:pic>
      <p:pic>
        <p:nvPicPr>
          <p:cNvPr id="136" name="图片 14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1280160" y="4754880"/>
            <a:ext cx="1096920" cy="1371240"/>
          </a:xfrm>
          <a:prstGeom prst="rect">
            <a:avLst/>
          </a:prstGeom>
          <a:ln>
            <a:noFill/>
          </a:ln>
        </p:spPr>
      </p:pic>
      <p:pic>
        <p:nvPicPr>
          <p:cNvPr id="137" name="图片 15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94320" y="4716720"/>
            <a:ext cx="1075680" cy="140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640080" y="-110880"/>
            <a:ext cx="7954200" cy="129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/>
          </a:p>
          <a:p>
            <a:r>
              <a:rPr b="1" lang="en-US" sz="2800">
                <a:solidFill>
                  <a:srgbClr val="f7a55b"/>
                </a:solidFill>
                <a:latin typeface="Trebuchet MS"/>
              </a:rPr>
              <a:t>Betweenness Centrality</a:t>
            </a:r>
            <a:endParaRPr/>
          </a:p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139" name="CustomShape 2"/>
          <p:cNvSpPr/>
          <p:nvPr/>
        </p:nvSpPr>
        <p:spPr>
          <a:xfrm>
            <a:off x="4206240" y="1371600"/>
            <a:ext cx="5760000" cy="365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 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1. Tyrion Lannister (0.1675)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2. Jon Snow (0.1402)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3. Man (0.1279)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4. Daenerys Targaryen (0.1078)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5. Arya Stark (0.0804)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6. Jaime Lannister (0.0734)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7. Sansa Stark (0.0669)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8. Cersei Lannister (0.0650)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9. Catelyn Stark (0.0467)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10. Jorah Mormont (0.0395)</a:t>
            </a:r>
            <a:endParaRPr/>
          </a:p>
        </p:txBody>
      </p:sp>
      <p:pic>
        <p:nvPicPr>
          <p:cNvPr id="140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054440"/>
            <a:ext cx="3095280" cy="415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91440" y="365040"/>
            <a:ext cx="4753800" cy="91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2800">
                <a:solidFill>
                  <a:srgbClr val="f7a55b"/>
                </a:solidFill>
                <a:latin typeface="Trebuchet MS"/>
              </a:rPr>
              <a:t>Eigenvector Centrality</a:t>
            </a:r>
            <a:endParaRPr/>
          </a:p>
        </p:txBody>
      </p:sp>
      <p:sp>
        <p:nvSpPr>
          <p:cNvPr id="142" name="CustomShape 2"/>
          <p:cNvSpPr/>
          <p:nvPr/>
        </p:nvSpPr>
        <p:spPr>
          <a:xfrm>
            <a:off x="511920" y="1463040"/>
            <a:ext cx="4425120" cy="397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1. Man (0.0488)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2. Tyrion Lannister (0.0409)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3. Cersei Lannister (0.0329)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4. Jon Snow (0.0291)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5. Sansa Stark (0.0252)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6. Varys (0.0201)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7. Jaime Lannister (0.0193)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8. Joffrey  Baratheon (0.0170)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9. Daenerys Targaryen (0.0168)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10. Arya Stark (0.0159)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3" name="CustomShape 3"/>
          <p:cNvSpPr/>
          <p:nvPr/>
        </p:nvSpPr>
        <p:spPr>
          <a:xfrm>
            <a:off x="5104440" y="365040"/>
            <a:ext cx="3947040" cy="91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10000"/>
              </a:lnSpc>
            </a:pPr>
            <a:r>
              <a:rPr b="1" lang="en-US" sz="2800">
                <a:solidFill>
                  <a:srgbClr val="f7a55b"/>
                </a:solidFill>
                <a:latin typeface="Trebuchet MS"/>
              </a:rPr>
              <a:t>Degree Centrality</a:t>
            </a:r>
            <a:endParaRPr/>
          </a:p>
        </p:txBody>
      </p:sp>
      <p:sp>
        <p:nvSpPr>
          <p:cNvPr id="144" name="CustomShape 4"/>
          <p:cNvSpPr/>
          <p:nvPr/>
        </p:nvSpPr>
        <p:spPr>
          <a:xfrm>
            <a:off x="5079960" y="1325520"/>
            <a:ext cx="4428720" cy="397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1. Jon Snow (337.0000)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2. Tyrion Lannister (321.0000)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3. Man (272.0000)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4. Cersei Lannister (258.0000)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5. Daenerys Targaryen (217.0000)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6. Sansa Stark (206.0000)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7. Arya Stark(177.0000)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8. Jaime Lannister (169.0000)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9. Catelyn stark (159.0000)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9ddad"/>
                </a:solidFill>
                <a:latin typeface="Trebuchet MS"/>
              </a:rPr>
              <a:t> </a:t>
            </a:r>
            <a:r>
              <a:rPr lang="en-US" sz="2000">
                <a:solidFill>
                  <a:srgbClr val="f9ddad"/>
                </a:solidFill>
                <a:latin typeface="Trebuchet MS"/>
              </a:rPr>
              <a:t>10. Jorah Mormont (152.0000)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48640" y="91440"/>
            <a:ext cx="8078760" cy="66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2800">
                <a:solidFill>
                  <a:srgbClr val="f7a55b"/>
                </a:solidFill>
                <a:latin typeface="Trebuchet MS"/>
              </a:rPr>
              <a:t>Degree Centrality</a:t>
            </a:r>
            <a:endParaRPr/>
          </a:p>
        </p:txBody>
      </p:sp>
      <p:pic>
        <p:nvPicPr>
          <p:cNvPr id="14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1280" y="874800"/>
            <a:ext cx="3636720" cy="2824920"/>
          </a:xfrm>
          <a:prstGeom prst="rect">
            <a:avLst/>
          </a:prstGeom>
          <a:ln>
            <a:noFill/>
          </a:ln>
        </p:spPr>
      </p:pic>
      <p:pic>
        <p:nvPicPr>
          <p:cNvPr id="147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61280" y="3700800"/>
            <a:ext cx="3652200" cy="2824920"/>
          </a:xfrm>
          <a:prstGeom prst="rect">
            <a:avLst/>
          </a:prstGeom>
          <a:ln>
            <a:noFill/>
          </a:ln>
        </p:spPr>
      </p:pic>
      <p:pic>
        <p:nvPicPr>
          <p:cNvPr id="148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678200" y="3697200"/>
            <a:ext cx="3606480" cy="2838960"/>
          </a:xfrm>
          <a:prstGeom prst="rect">
            <a:avLst/>
          </a:prstGeom>
          <a:ln>
            <a:noFill/>
          </a:ln>
        </p:spPr>
      </p:pic>
      <p:pic>
        <p:nvPicPr>
          <p:cNvPr id="149" name="Picture 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663440" y="874800"/>
            <a:ext cx="3621240" cy="2842200"/>
          </a:xfrm>
          <a:prstGeom prst="rect">
            <a:avLst/>
          </a:prstGeom>
          <a:ln>
            <a:noFill/>
          </a:ln>
        </p:spPr>
      </p:pic>
      <p:pic>
        <p:nvPicPr>
          <p:cNvPr id="150" name="图片 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075400" y="1104840"/>
            <a:ext cx="1315800" cy="2023560"/>
          </a:xfrm>
          <a:prstGeom prst="rect">
            <a:avLst/>
          </a:prstGeom>
          <a:ln>
            <a:noFill/>
          </a:ln>
        </p:spPr>
      </p:pic>
      <p:pic>
        <p:nvPicPr>
          <p:cNvPr id="151" name="图片 4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096320" y="1889640"/>
            <a:ext cx="968400" cy="1527840"/>
          </a:xfrm>
          <a:prstGeom prst="rect">
            <a:avLst/>
          </a:prstGeom>
          <a:ln>
            <a:noFill/>
          </a:ln>
        </p:spPr>
      </p:pic>
      <p:pic>
        <p:nvPicPr>
          <p:cNvPr id="152" name="图片 5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382840" y="3913920"/>
            <a:ext cx="1008360" cy="1728720"/>
          </a:xfrm>
          <a:prstGeom prst="rect">
            <a:avLst/>
          </a:prstGeom>
          <a:ln>
            <a:noFill/>
          </a:ln>
        </p:spPr>
      </p:pic>
      <p:pic>
        <p:nvPicPr>
          <p:cNvPr id="153" name="图片 6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6793560" y="3875040"/>
            <a:ext cx="1033920" cy="173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5160" y="818280"/>
            <a:ext cx="5591520" cy="457560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457200" y="-365760"/>
            <a:ext cx="8502840" cy="146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2800">
                <a:solidFill>
                  <a:srgbClr val="f7a55b"/>
                </a:solidFill>
                <a:latin typeface="Trebuchet MS"/>
              </a:rPr>
              <a:t>Power Law</a:t>
            </a:r>
            <a:r>
              <a:rPr b="1" lang="en-US" sz="4400">
                <a:solidFill>
                  <a:srgbClr val="f7a55b"/>
                </a:solidFill>
                <a:latin typeface="Trebuchet MS"/>
              </a:rPr>
              <a:t> </a:t>
            </a:r>
            <a:endParaRPr/>
          </a:p>
        </p:txBody>
      </p:sp>
      <p:pic>
        <p:nvPicPr>
          <p:cNvPr id="156" name="内容占位符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108120" y="818280"/>
            <a:ext cx="2577600" cy="457560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4113360" y="3447720"/>
            <a:ext cx="1442880" cy="30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3a3a3a"/>
                </a:solidFill>
                <a:latin typeface="Arial"/>
              </a:rPr>
              <a:t>alpha is 1.80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